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BA0A87-909F-4C8A-BC98-A15EE8D25A80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D8C6D9-A647-4249-84DE-4D9296249D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418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BE3AB9-9F99-45AC-BEB6-FA32E2F57DA5}" type="slidenum">
              <a:rPr lang="ar-SA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706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632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96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11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72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88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366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220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595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8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84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44FA-361D-4AFD-9725-9475DB3B1562}" type="datetimeFigureOut">
              <a:rPr lang="ar-IQ" smtClean="0"/>
              <a:t>11/04/1440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BC2C-C4A6-46B6-9D82-BD0D8101772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75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Eras Demi ITC" pitchFamily="34" charset="0"/>
              </a:rPr>
              <a:t>systemic mycoses</a:t>
            </a:r>
            <a:endParaRPr lang="ar-IQ" sz="5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Prepared by</a:t>
            </a: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Lecturer  </a:t>
            </a:r>
            <a:r>
              <a:rPr lang="en-US" sz="2600" b="1" dirty="0" err="1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Reham</a:t>
            </a:r>
            <a:r>
              <a:rPr lang="en-US" sz="26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 M.M. AL-</a:t>
            </a:r>
            <a:r>
              <a:rPr lang="en-US" sz="2600" b="1" dirty="0" err="1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Mosawi</a:t>
            </a:r>
            <a:endParaRPr lang="en-US" sz="2600" b="1" dirty="0">
              <a:solidFill>
                <a:schemeClr val="tx2"/>
              </a:solidFill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Medical Microbiology</a:t>
            </a:r>
          </a:p>
          <a:p>
            <a:pPr algn="l" fontAlgn="b">
              <a:spcBef>
                <a:spcPct val="0"/>
              </a:spcBef>
              <a:defRPr/>
            </a:pPr>
            <a:r>
              <a:rPr lang="en-US" b="1" dirty="0" err="1" smtClean="0">
                <a:solidFill>
                  <a:srgbClr val="FF0000"/>
                </a:solidFill>
                <a:cs typeface="Tahoma" pitchFamily="34" charset="0"/>
              </a:rPr>
              <a:t>Lec.Part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 2</a:t>
            </a:r>
            <a:endParaRPr lang="en-US" b="1" dirty="0">
              <a:solidFill>
                <a:srgbClr val="FF0000"/>
              </a:solidFill>
              <a:cs typeface="Tahoma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279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ar-IQ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6934200" cy="3962400"/>
          </a:xfrm>
        </p:spPr>
        <p:txBody>
          <a:bodyPr/>
          <a:lstStyle/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Viner Hand ITC" pitchFamily="66" charset="0"/>
              </a:rPr>
              <a:t>Thank you</a:t>
            </a:r>
          </a:p>
          <a:p>
            <a:pPr algn="ctr" eaLnBrk="1" hangingPunct="1">
              <a:defRPr/>
            </a:pPr>
            <a:endParaRPr lang="en-US" sz="7200" dirty="0" smtClean="0">
              <a:solidFill>
                <a:srgbClr val="00008E"/>
              </a:solidFill>
            </a:endParaRPr>
          </a:p>
          <a:p>
            <a:pPr algn="ctr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6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pPr marL="484632" indent="0" algn="ctr" rtl="0" eaLnBrk="1" fontAlgn="auto" hangingPunct="1">
              <a:spcAft>
                <a:spcPts val="0"/>
              </a:spcAft>
              <a:defRPr/>
            </a:pPr>
            <a:endParaRPr lang="ar-IQ" sz="5400" b="1" dirty="0">
              <a:solidFill>
                <a:schemeClr val="accent1">
                  <a:tint val="83000"/>
                  <a:satMod val="1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103290" cy="17526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coccidioidomycosis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histoplasmosis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blastomycosis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paracoccidioidomycosis</a:t>
            </a:r>
            <a:endParaRPr lang="ar-IQ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0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Histoplasma</a:t>
            </a:r>
            <a:r>
              <a:rPr lang="en-US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capsulatum</a:t>
            </a:r>
            <a:endParaRPr lang="ar-IQ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err="1" smtClean="0"/>
              <a:t>Histoplasma</a:t>
            </a:r>
            <a:r>
              <a:rPr lang="en-US" i="1" dirty="0" smtClean="0"/>
              <a:t> </a:t>
            </a:r>
            <a:r>
              <a:rPr lang="en-US" i="1" dirty="0" err="1" smtClean="0"/>
              <a:t>capsulatum</a:t>
            </a:r>
            <a:r>
              <a:rPr lang="en-US" dirty="0" smtClean="0"/>
              <a:t> is a dimorphic soil saprophyte that causes </a:t>
            </a:r>
            <a:r>
              <a:rPr lang="en-US" dirty="0" err="1" smtClean="0"/>
              <a:t>histoplasmosis</a:t>
            </a:r>
            <a:r>
              <a:rPr lang="en-US" dirty="0" smtClean="0"/>
              <a:t>, the most prevalent pulmonary </a:t>
            </a:r>
            <a:r>
              <a:rPr lang="en-US" dirty="0" err="1" smtClean="0"/>
              <a:t>mycotic</a:t>
            </a:r>
            <a:r>
              <a:rPr lang="en-US" dirty="0" smtClean="0"/>
              <a:t> infection in humans and animals.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In nature, </a:t>
            </a:r>
            <a:r>
              <a:rPr lang="en-US" i="1" dirty="0" smtClean="0"/>
              <a:t>H </a:t>
            </a:r>
            <a:r>
              <a:rPr lang="en-US" i="1" dirty="0" err="1" smtClean="0"/>
              <a:t>capsulatum</a:t>
            </a:r>
            <a:r>
              <a:rPr lang="en-US" dirty="0" smtClean="0"/>
              <a:t> grows as a mold in association with soil and avian habitats, 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H </a:t>
            </a:r>
            <a:r>
              <a:rPr lang="en-US" i="1" dirty="0" err="1" smtClean="0"/>
              <a:t>capsulatum</a:t>
            </a:r>
            <a:r>
              <a:rPr lang="en-US" dirty="0" smtClean="0"/>
              <a:t> and </a:t>
            </a:r>
            <a:r>
              <a:rPr lang="en-US" dirty="0" err="1" smtClean="0"/>
              <a:t>histoplasmosis</a:t>
            </a:r>
            <a:r>
              <a:rPr lang="en-US" dirty="0" smtClean="0"/>
              <a:t>, which is initiated by inhalation of the conidia, occur worldwide. However, the incidence varies considerably, and most cases occur in the United States.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269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ar-IQ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5750" y="3105150"/>
            <a:ext cx="2357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1400" b="1">
                <a:latin typeface="Century Gothic" pitchFamily="34" charset="0"/>
                <a:cs typeface="Tahoma" pitchFamily="34" charset="0"/>
              </a:rPr>
              <a:t>(a) Soil containing bird droppings</a:t>
            </a:r>
          </a:p>
          <a:p>
            <a:pPr algn="l" rtl="0"/>
            <a:r>
              <a:rPr lang="en-US" sz="1400">
                <a:latin typeface="Century Gothic" pitchFamily="34" charset="0"/>
                <a:cs typeface="Tahoma" pitchFamily="34" charset="0"/>
              </a:rPr>
              <a:t>is whipped up by the wind.</a:t>
            </a:r>
            <a:endParaRPr lang="ar-IQ" sz="140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71813" y="1000125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latin typeface="Century Gothic" pitchFamily="34" charset="0"/>
                <a:cs typeface="Tahoma" pitchFamily="34" charset="0"/>
              </a:rPr>
              <a:t>(b) Microconidia</a:t>
            </a:r>
          </a:p>
          <a:p>
            <a:r>
              <a:rPr lang="en-US" sz="1600">
                <a:latin typeface="Century Gothic" pitchFamily="34" charset="0"/>
                <a:cs typeface="Tahoma" pitchFamily="34" charset="0"/>
              </a:rPr>
              <a:t>are inhaled.</a:t>
            </a:r>
            <a:endParaRPr lang="ar-IQ" sz="160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0" y="4000500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>
                <a:latin typeface="Century Gothic" pitchFamily="34" charset="0"/>
                <a:cs typeface="Tahoma" pitchFamily="34" charset="0"/>
              </a:rPr>
              <a:t>Magnified view of</a:t>
            </a:r>
          </a:p>
          <a:p>
            <a:pPr algn="l"/>
            <a:r>
              <a:rPr lang="en-US" sz="1400">
                <a:latin typeface="Century Gothic" pitchFamily="34" charset="0"/>
                <a:cs typeface="Tahoma" pitchFamily="34" charset="0"/>
              </a:rPr>
              <a:t>fungus spores in soil</a:t>
            </a:r>
            <a:endParaRPr lang="ar-IQ" sz="140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572250" y="4786313"/>
            <a:ext cx="2357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1400" b="1">
                <a:latin typeface="Century Gothic" pitchFamily="34" charset="0"/>
                <a:cs typeface="Tahoma" pitchFamily="34" charset="0"/>
              </a:rPr>
              <a:t>(c) The patient develops mild</a:t>
            </a:r>
          </a:p>
          <a:p>
            <a:pPr algn="l" rtl="0"/>
            <a:r>
              <a:rPr lang="en-US" sz="1400">
                <a:latin typeface="Century Gothic" pitchFamily="34" charset="0"/>
                <a:cs typeface="Tahoma" pitchFamily="34" charset="0"/>
              </a:rPr>
              <a:t>pneumonitis, which might recur.</a:t>
            </a:r>
            <a:endParaRPr lang="ar-IQ" sz="140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071938" y="5929313"/>
            <a:ext cx="43576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1400" b="1">
                <a:latin typeface="Century Gothic" pitchFamily="34" charset="0"/>
                <a:cs typeface="Tahoma" pitchFamily="34" charset="0"/>
              </a:rPr>
              <a:t>d) In the tissue phase of infection, the yeast phase develops, is phagocytosed and multiplies by budding intracellularly. Most patients recover without complications,</a:t>
            </a:r>
          </a:p>
          <a:p>
            <a:pPr algn="l" rtl="0"/>
            <a:r>
              <a:rPr lang="en-US" sz="1400" b="1">
                <a:latin typeface="Century Gothic" pitchFamily="34" charset="0"/>
                <a:cs typeface="Tahoma" pitchFamily="34" charset="0"/>
              </a:rPr>
              <a:t>.</a:t>
            </a:r>
            <a:endParaRPr lang="ar-IQ" sz="1400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6215063"/>
            <a:ext cx="3857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1100" b="1">
                <a:latin typeface="Century Gothic" pitchFamily="34" charset="0"/>
                <a:cs typeface="Tahoma" pitchFamily="34" charset="0"/>
              </a:rPr>
              <a:t>(e) In some cases, phagocytes enter</a:t>
            </a:r>
          </a:p>
          <a:p>
            <a:pPr algn="l" rtl="0"/>
            <a:r>
              <a:rPr lang="en-US" sz="1100" b="1">
                <a:latin typeface="Century Gothic" pitchFamily="34" charset="0"/>
                <a:cs typeface="Tahoma" pitchFamily="34" charset="0"/>
              </a:rPr>
              <a:t>the blood and cause disseminated disease</a:t>
            </a:r>
          </a:p>
          <a:p>
            <a:pPr algn="l" rtl="0"/>
            <a:r>
              <a:rPr lang="en-US" sz="1100" b="1">
                <a:latin typeface="Century Gothic" pitchFamily="34" charset="0"/>
                <a:cs typeface="Tahoma" pitchFamily="34" charset="0"/>
              </a:rPr>
              <a:t>in a number of organs </a:t>
            </a:r>
            <a:endParaRPr lang="ar-IQ" sz="1100" b="1">
              <a:latin typeface="Century Gothic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Zarqa Private UniversityBiology 4223 – The Fungi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</a:rPr>
              <a:t>Systemic Mycosis: Histoplasmosis</a:t>
            </a:r>
          </a:p>
        </p:txBody>
      </p:sp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1447800" y="1047750"/>
          <a:ext cx="624840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1504762" imgH="1123810" progId="MSPhotoEd.3">
                  <p:embed/>
                </p:oleObj>
              </mc:Choice>
              <mc:Fallback>
                <p:oleObj name="Photo Editor Photo" r:id="rId4" imgW="1504762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47750"/>
                        <a:ext cx="624840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0825" y="5759450"/>
            <a:ext cx="7777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Disseminated 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Histoplasma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capsulatum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lung infection </a:t>
            </a:r>
            <a:r>
              <a:rPr lang="en-US" sz="1600" b="1" i="1" dirty="0" err="1">
                <a:solidFill>
                  <a:schemeClr val="bg1"/>
                </a:solidFill>
                <a:latin typeface="Times New Roman" pitchFamily="18" charset="0"/>
              </a:rPr>
              <a:t>capsulatum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lung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infection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Morphology &amp; Identification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ar-IQ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 temperatures below 37 °C, primary isolates of </a:t>
            </a:r>
            <a:r>
              <a:rPr lang="en-US" i="1" dirty="0" smtClean="0"/>
              <a:t>H </a:t>
            </a:r>
            <a:r>
              <a:rPr lang="en-US" i="1" dirty="0" err="1" smtClean="0"/>
              <a:t>capsulatum</a:t>
            </a:r>
            <a:r>
              <a:rPr lang="en-US" dirty="0" smtClean="0"/>
              <a:t> often develop brown mold colonies, but the appearance varies. Many isolates grow slowly, and specimens require incubation for 4–12 weeks before colonies develop.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hyaline, </a:t>
            </a:r>
            <a:r>
              <a:rPr lang="en-US" dirty="0" err="1" smtClean="0"/>
              <a:t>septate</a:t>
            </a:r>
            <a:r>
              <a:rPr lang="en-US" dirty="0" smtClean="0"/>
              <a:t> </a:t>
            </a:r>
            <a:r>
              <a:rPr lang="en-US" dirty="0" err="1" smtClean="0"/>
              <a:t>hyphae</a:t>
            </a:r>
            <a:r>
              <a:rPr lang="en-US" dirty="0" smtClean="0"/>
              <a:t> produce </a:t>
            </a:r>
            <a:r>
              <a:rPr lang="en-US" dirty="0" err="1" smtClean="0"/>
              <a:t>microconidia</a:t>
            </a:r>
            <a:r>
              <a:rPr lang="en-US" dirty="0" smtClean="0"/>
              <a:t> (2–5 m) and large, spherical thick-walled </a:t>
            </a:r>
            <a:r>
              <a:rPr lang="en-US" dirty="0" err="1" smtClean="0"/>
              <a:t>macroconidia</a:t>
            </a:r>
            <a:r>
              <a:rPr lang="en-US" dirty="0" smtClean="0"/>
              <a:t> with peripheral projections of cell wall material (8–16 m).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In tissue or in vitro on rich medium at 37 °C, the </a:t>
            </a:r>
            <a:r>
              <a:rPr lang="en-US" dirty="0" err="1" smtClean="0"/>
              <a:t>hyphae</a:t>
            </a:r>
            <a:r>
              <a:rPr lang="en-US" dirty="0" smtClean="0"/>
              <a:t> and conidia convert to small, oval yeast cells (2 x 4 m). In tissue, the yeasts are typically seen within macrophages, as </a:t>
            </a:r>
            <a:r>
              <a:rPr lang="en-US" i="1" dirty="0" smtClean="0"/>
              <a:t>H </a:t>
            </a:r>
            <a:r>
              <a:rPr lang="en-US" i="1" dirty="0" err="1" smtClean="0"/>
              <a:t>capsulatum</a:t>
            </a:r>
            <a:r>
              <a:rPr lang="en-US" dirty="0" smtClean="0"/>
              <a:t> is a facultative intracellular parasite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454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endParaRPr lang="ar-IQ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28813"/>
            <a:ext cx="4038600" cy="3786187"/>
          </a:xfrm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00250"/>
            <a:ext cx="4038600" cy="3643313"/>
          </a:xfrm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28625" y="5786438"/>
            <a:ext cx="4071938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>
                <a:latin typeface="Century Gothic" pitchFamily="34" charset="0"/>
                <a:cs typeface="Tahoma" pitchFamily="34" charset="0"/>
              </a:rPr>
              <a:t>A colony at 25°C produces a fuzzy mycelium</a:t>
            </a:r>
            <a:endParaRPr lang="ar-IQ"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786313" y="5786438"/>
            <a:ext cx="3786187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>
                <a:latin typeface="Century Gothic" pitchFamily="34" charset="0"/>
                <a:cs typeface="Tahoma" pitchFamily="34" charset="0"/>
              </a:rPr>
              <a:t>A yeast colony (37°C) is dense and waxy</a:t>
            </a:r>
            <a:endParaRPr lang="ar-IQ">
              <a:latin typeface="Century Gothic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Antigenic Structure</a:t>
            </a:r>
            <a:endParaRPr lang="ar-IQ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l" rtl="0" eaLnBrk="1" hangingPunct="1"/>
            <a:r>
              <a:rPr lang="en-US" i="1" smtClean="0">
                <a:solidFill>
                  <a:srgbClr val="FF0000"/>
                </a:solidFill>
                <a:cs typeface="Tahoma" pitchFamily="34" charset="0"/>
              </a:rPr>
              <a:t>Histoplasmin</a:t>
            </a:r>
            <a:r>
              <a:rPr lang="en-US" smtClean="0">
                <a:cs typeface="Tahoma" pitchFamily="34" charset="0"/>
              </a:rPr>
              <a:t> is a crude mycelial broth culture filtrate antigen. After initial infection, which is asymptomatic in over 95% of individuals, a positive delayed type skin test to histoplasmin is acquired. Antibodies to both yeast and mycelial antigens can be measured serologically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ar-IQ" smtClean="0"/>
          </a:p>
        </p:txBody>
      </p:sp>
    </p:spTree>
    <p:extLst>
      <p:ext uri="{BB962C8B-B14F-4D97-AF65-F5344CB8AC3E}">
        <p14:creationId xmlns:p14="http://schemas.microsoft.com/office/powerpoint/2010/main" val="33630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Diagnostic Laboratory Tests</a:t>
            </a:r>
            <a:endParaRPr lang="ar-IQ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8186737" cy="5214938"/>
          </a:xfrm>
        </p:spPr>
        <p:txBody>
          <a:bodyPr>
            <a:normAutofit fontScale="70000" lnSpcReduction="20000"/>
          </a:bodyPr>
          <a:lstStyle/>
          <a:p>
            <a:pPr marL="448056" indent="-384048" algn="ctr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Specimens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Specimens for culture include sputum, urine, scrapings from superficial lesions, bone marrow aspirates, and </a:t>
            </a:r>
            <a:r>
              <a:rPr lang="en-US" dirty="0" err="1" smtClean="0"/>
              <a:t>buffy</a:t>
            </a:r>
            <a:r>
              <a:rPr lang="en-US" dirty="0" smtClean="0"/>
              <a:t> coat blood cells. Blood films, bone marrow slides, and biopsy specimens may be examined microscopically. In disseminated </a:t>
            </a:r>
            <a:r>
              <a:rPr lang="en-US" dirty="0" err="1" smtClean="0"/>
              <a:t>histoplasmosis</a:t>
            </a:r>
            <a:r>
              <a:rPr lang="en-US" dirty="0" smtClean="0"/>
              <a:t>, bone marrow cultures are often positive.</a:t>
            </a:r>
          </a:p>
          <a:p>
            <a:pPr marL="448056" indent="-384048" algn="ctr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Microscopic Examination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small ovoid cells may be observed within macrophages in </a:t>
            </a:r>
            <a:r>
              <a:rPr lang="en-US" dirty="0" err="1" smtClean="0"/>
              <a:t>histologic</a:t>
            </a:r>
            <a:r>
              <a:rPr lang="en-US" dirty="0" smtClean="0"/>
              <a:t> sections stained with fungal stains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Gomori's</a:t>
            </a:r>
            <a:r>
              <a:rPr lang="en-US" dirty="0" smtClean="0"/>
              <a:t> </a:t>
            </a:r>
            <a:r>
              <a:rPr lang="en-US" dirty="0" err="1" smtClean="0"/>
              <a:t>methenamine</a:t>
            </a:r>
            <a:r>
              <a:rPr lang="en-US" dirty="0" smtClean="0"/>
              <a:t> silver, periodic acid-Schiff, or </a:t>
            </a:r>
            <a:r>
              <a:rPr lang="en-US" dirty="0" err="1" smtClean="0"/>
              <a:t>calcofluor</a:t>
            </a:r>
            <a:r>
              <a:rPr lang="en-US" dirty="0" smtClean="0"/>
              <a:t> white) or in </a:t>
            </a:r>
            <a:r>
              <a:rPr lang="en-US" dirty="0" err="1" smtClean="0"/>
              <a:t>Giemsa</a:t>
            </a:r>
            <a:r>
              <a:rPr lang="en-US" dirty="0" smtClean="0"/>
              <a:t>-stained smears of bone marrow or blood.</a:t>
            </a:r>
          </a:p>
          <a:p>
            <a:pPr marL="448056" indent="-384048" algn="ctr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Culture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Specimens are cultured in rich media, such as glucose-</a:t>
            </a:r>
            <a:r>
              <a:rPr lang="en-US" dirty="0" err="1" smtClean="0"/>
              <a:t>cysteine</a:t>
            </a:r>
            <a:r>
              <a:rPr lang="en-US" dirty="0" smtClean="0"/>
              <a:t> blood agar at 37 °C and on </a:t>
            </a:r>
            <a:r>
              <a:rPr lang="en-US" dirty="0" err="1" smtClean="0"/>
              <a:t>Sabouraud's</a:t>
            </a:r>
            <a:r>
              <a:rPr lang="en-US" dirty="0" smtClean="0"/>
              <a:t> agar or inhibitory mold agar at 25–30 °C. Cultures must be incubated for a minimum of 4 weeks</a:t>
            </a:r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1275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530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Photo Editor Photo</vt:lpstr>
      <vt:lpstr>systemic mycoses</vt:lpstr>
      <vt:lpstr>PowerPoint Presentation</vt:lpstr>
      <vt:lpstr>Histoplasma capsulatum</vt:lpstr>
      <vt:lpstr>PowerPoint Presentation</vt:lpstr>
      <vt:lpstr>Systemic Mycosis: Histoplasmosis</vt:lpstr>
      <vt:lpstr>Morphology &amp; Identification </vt:lpstr>
      <vt:lpstr>PowerPoint Presentation</vt:lpstr>
      <vt:lpstr>Antigenic Structure</vt:lpstr>
      <vt:lpstr>Diagnostic Laboratory Tests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Mycology</dc:title>
  <dc:creator>al-eman</dc:creator>
  <cp:lastModifiedBy>al-eman</cp:lastModifiedBy>
  <cp:revision>4</cp:revision>
  <dcterms:created xsi:type="dcterms:W3CDTF">2018-12-19T06:30:05Z</dcterms:created>
  <dcterms:modified xsi:type="dcterms:W3CDTF">2018-12-19T06:46:06Z</dcterms:modified>
</cp:coreProperties>
</file>